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73" r:id="rId3"/>
    <p:sldId id="274" r:id="rId4"/>
    <p:sldId id="260" r:id="rId5"/>
    <p:sldId id="261" r:id="rId6"/>
    <p:sldId id="265" r:id="rId7"/>
    <p:sldId id="263" r:id="rId8"/>
    <p:sldId id="271" r:id="rId9"/>
    <p:sldId id="268" r:id="rId10"/>
    <p:sldId id="269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72"/>
    <p:restoredTop sz="96327"/>
  </p:normalViewPr>
  <p:slideViewPr>
    <p:cSldViewPr snapToGrid="0" snapToObjects="1">
      <p:cViewPr varScale="1">
        <p:scale>
          <a:sx n="46" d="100"/>
          <a:sy n="46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19211-479D-2B4D-AADE-A3F6FA25CA64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4FEAE-6F25-8846-A557-FB854362F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7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8" name="Google Shape;1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68C8-3648-A8E3-2C70-60294DED9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73227-008D-4685-5765-8B079FF88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7631-329D-9ED6-60B0-2427E02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E097D-B293-7014-D13C-E693C423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B8512-9101-CFC0-1D93-4EA3726A8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AAF2-CC5C-B76F-BFD5-F0C49521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2345C-A7E4-BB7E-E391-E7EEC322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C06A-33B5-06D9-5F8F-F3132D2D1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9A6C8-096C-29C0-A6FF-0900D662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2728-8777-4EE8-0B8E-6CBEB14F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4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79548-3896-85E4-2311-25EFBE4FB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D30EB-3CA2-FC80-A521-36748AF75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8A4F9-A8E3-8EDA-5AE6-3D8856C2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10B11-C077-1410-542E-61207DC6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A55E7-1296-D0FB-743A-9A89B2EF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91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"/>
          <p:cNvSpPr txBox="1"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6"/>
          <p:cNvGrpSpPr/>
          <p:nvPr/>
        </p:nvGrpSpPr>
        <p:grpSpPr>
          <a:xfrm>
            <a:off x="0" y="136525"/>
            <a:ext cx="1291641" cy="429214"/>
            <a:chOff x="2504802" y="1755501"/>
            <a:chExt cx="1598829" cy="531293"/>
          </a:xfrm>
        </p:grpSpPr>
        <p:sp>
          <p:nvSpPr>
            <p:cNvPr id="260" name="Google Shape;260;p6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62" name="Google Shape;262;p6"/>
          <p:cNvGrpSpPr/>
          <p:nvPr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63" name="Google Shape;263;p6"/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/>
              <a:ahLst/>
              <a:cxnLst/>
              <a:rect l="l" t="t" r="r" b="b"/>
              <a:pathLst>
                <a:path w="807148" h="807148" extrusionOk="0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65" name="Google Shape;265;p6"/>
          <p:cNvSpPr txBox="1"/>
          <p:nvPr/>
        </p:nvSpPr>
        <p:spPr>
          <a:xfrm>
            <a:off x="-4017" y="6337201"/>
            <a:ext cx="5137992" cy="5232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Virtual Conference 2021</a:t>
            </a:r>
            <a:endParaRPr/>
          </a:p>
        </p:txBody>
      </p:sp>
      <p:pic>
        <p:nvPicPr>
          <p:cNvPr id="266" name="Google Shape;26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" y="6361823"/>
            <a:ext cx="1463039" cy="473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14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C1FE1-360A-6E11-1777-CF895AC9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2C52-D442-5725-3D20-1DA4D156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ECFFF-6B79-D49A-EF0B-14263011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FD529-A1BD-CFD9-4A87-828463F5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2A1FC-D372-0D9A-1E2E-C4DABF00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5A63-2728-EEB7-99FD-04795C73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D6D39-22CD-F4AC-D0E6-577C48F5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441F2-FB48-14D6-F418-3DBE1001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BC718-7850-D073-DB7E-4AFAFDC1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D3D05-E50D-2C73-BFD1-56F73347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86222-382C-9F52-A0EE-8B072205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B4FA-CFA6-2096-0EDF-6437D4ECB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DD47D-AE05-C40D-88E4-FDBB8F28D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986F9-12E9-9E70-18E0-FBEC5ADC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C628E-943C-3FB0-0EFD-C51745A7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18D9A-6E7E-42D8-54A9-A4AAFF52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1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B6C5-6C4C-E08B-5A89-2CFA7455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1F0B1-E850-800C-0FDF-422EEBC7A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E09D5-E11A-B884-1697-DCE48798E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68B68-2E19-2D1D-3DE8-2ACD31DE5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932C29-C6DF-E400-F2DA-D85A7104F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5F8B1-ED1A-EC79-1DC0-10F2D08F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D45D2-3D57-4DFB-7390-E2B17571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D1252E-4D36-0642-F65A-B1656E5E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6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1067-A99A-90CD-1877-0D6FD960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714B0-0D0E-8E50-B9D6-5D1D415CB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F0EF6-BDE5-6D04-3317-CCCE72AD2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2503-6C70-8B12-3D04-A0C832B4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0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805779-EB72-4CAC-05F3-35EBA5DD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F62F9-F4FB-0693-5A52-5EDEE235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345BE-B174-C04C-43AC-5A02EEBC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7FD5-40BA-F658-2804-23DBA75A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BA0B3-3466-CA79-2ABC-82AC39783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E6D9-9E20-A468-B6A4-4C1C93816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05B8D-872A-AFFA-B3F7-BE2CC93A8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B7718-7941-DA75-F95D-0040FFC7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81CC1-E9AE-1023-9F1A-F01FD5D3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9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03F8-B3A6-D29B-8493-E1B680C4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273BD-B506-24EA-1FE5-B38324EDF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99CC7-CE3C-180B-6361-9D8F70A93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6AAD1-5A95-9B8F-FDC2-7F2E5DD61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1FFEE-DF6A-5781-E3AC-30772EF3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CFB7B-7DAB-C8B9-32A7-E3F84376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1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B061A-44A5-2721-2E36-207A6E23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DF21D-64C9-761B-AF19-C7D0D58AF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DC0E6-F2A3-1528-8325-217687CDB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5C311-1E01-1F45-A1EF-1BADA83D06B7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F7625-68AD-AD54-77EB-53BF7E020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09C82-4FF2-3ED5-0892-8CEE1A0FF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24D92-7298-4E43-8032-B321029F3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7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A662755-F4B9-1CF9-FBE9-9589132D92BB}"/>
              </a:ext>
            </a:extLst>
          </p:cNvPr>
          <p:cNvGrpSpPr/>
          <p:nvPr/>
        </p:nvGrpSpPr>
        <p:grpSpPr>
          <a:xfrm>
            <a:off x="3623805" y="2152079"/>
            <a:ext cx="4944389" cy="2215991"/>
            <a:chOff x="3673518" y="1550096"/>
            <a:chExt cx="4944389" cy="2215991"/>
          </a:xfrm>
        </p:grpSpPr>
        <p:pic>
          <p:nvPicPr>
            <p:cNvPr id="7" name="Picture 6" descr="A picture containing text, night sky&#10;&#10;Description automatically generated">
              <a:extLst>
                <a:ext uri="{FF2B5EF4-FFF2-40B4-BE49-F238E27FC236}">
                  <a16:creationId xmlns:a16="http://schemas.microsoft.com/office/drawing/2014/main" id="{DDE1A34B-991E-D23E-8F19-F62191616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3518" y="2188368"/>
              <a:ext cx="4047473" cy="10675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F0367F-7433-055C-81FF-873F52F64986}"/>
                </a:ext>
              </a:extLst>
            </p:cNvPr>
            <p:cNvSpPr txBox="1"/>
            <p:nvPr/>
          </p:nvSpPr>
          <p:spPr>
            <a:xfrm>
              <a:off x="7597850" y="1550096"/>
              <a:ext cx="102005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2FA6DB"/>
                  </a:solidFill>
                </a:rPr>
                <a:t>+</a:t>
              </a:r>
            </a:p>
          </p:txBody>
        </p:sp>
      </p:grp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0CF6E8-0EDF-4009-E26B-4EAD1705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492" y="5635188"/>
            <a:ext cx="2652584" cy="1083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28888-09E5-3CFC-DFD3-C7B3C366482B}"/>
              </a:ext>
            </a:extLst>
          </p:cNvPr>
          <p:cNvSpPr txBox="1"/>
          <p:nvPr/>
        </p:nvSpPr>
        <p:spPr>
          <a:xfrm>
            <a:off x="2021310" y="4084524"/>
            <a:ext cx="87084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Dr. Charles R. Severance</a:t>
            </a:r>
          </a:p>
          <a:p>
            <a:pPr algn="ctr"/>
            <a:r>
              <a:rPr lang="en-US" sz="3200" dirty="0"/>
              <a:t>https://</a:t>
            </a:r>
            <a:r>
              <a:rPr lang="en-US" sz="3200" dirty="0" err="1"/>
              <a:t>www.youtube.com</a:t>
            </a:r>
            <a:r>
              <a:rPr lang="en-US" sz="3200" dirty="0"/>
              <a:t>/</a:t>
            </a:r>
            <a:r>
              <a:rPr lang="en-US" sz="3200" dirty="0" err="1"/>
              <a:t>watch?v</a:t>
            </a:r>
            <a:r>
              <a:rPr lang="en-US" sz="3200" dirty="0"/>
              <a:t>=EUETy2wfHh8</a:t>
            </a:r>
          </a:p>
        </p:txBody>
      </p:sp>
    </p:spTree>
    <p:extLst>
      <p:ext uri="{BB962C8B-B14F-4D97-AF65-F5344CB8AC3E}">
        <p14:creationId xmlns:p14="http://schemas.microsoft.com/office/powerpoint/2010/main" val="3186265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E085D18-81A8-E9BF-B648-B7AFA41B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8" y="0"/>
            <a:ext cx="999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7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5A43B3-9F7C-B0F1-210C-1D8AAE04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8" y="0"/>
            <a:ext cx="999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0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ADD5-49A9-4846-7E0B-774E0A51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1A7D-C070-EFB2-328B-C18EAB37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Talking to LMS vendors about partnerships</a:t>
            </a:r>
          </a:p>
          <a:p>
            <a:pPr lvl="1"/>
            <a:r>
              <a:rPr lang="en-US" dirty="0"/>
              <a:t>I might be invited to their conferences next summer to talk about Sakai+</a:t>
            </a:r>
          </a:p>
          <a:p>
            <a:r>
              <a:rPr lang="en-US" dirty="0"/>
              <a:t>Continue Beta test at University of Michigan</a:t>
            </a:r>
          </a:p>
          <a:p>
            <a:r>
              <a:rPr lang="en-US" dirty="0"/>
              <a:t>Looking for 3-5 Beta Customers</a:t>
            </a:r>
          </a:p>
          <a:p>
            <a:pPr lvl="1"/>
            <a:r>
              <a:rPr lang="en-US" dirty="0"/>
              <a:t>Interested in D2L, Canvas, Blackboard</a:t>
            </a:r>
          </a:p>
          <a:p>
            <a:pPr lvl="1"/>
            <a:r>
              <a:rPr lang="en-US" dirty="0"/>
              <a:t>Will be close coordination with me</a:t>
            </a:r>
          </a:p>
          <a:p>
            <a:r>
              <a:rPr lang="en-US" dirty="0"/>
              <a:t>Exploring business models – Sakai Sustainability</a:t>
            </a:r>
          </a:p>
          <a:p>
            <a:pPr lvl="1"/>
            <a:r>
              <a:rPr lang="en-US" dirty="0"/>
              <a:t>Traditional Cloud Provider (i.e. like many </a:t>
            </a:r>
            <a:r>
              <a:rPr lang="en-US" dirty="0" err="1"/>
              <a:t>LongSight</a:t>
            </a:r>
            <a:r>
              <a:rPr lang="en-US" dirty="0"/>
              <a:t> customers)</a:t>
            </a:r>
          </a:p>
          <a:p>
            <a:pPr lvl="1"/>
            <a:r>
              <a:rPr lang="en-US" dirty="0"/>
              <a:t>One premises support (Learning Experiences, Tom/Ron/</a:t>
            </a:r>
            <a:r>
              <a:rPr lang="en-US" dirty="0" err="1"/>
              <a:t>Xerte</a:t>
            </a:r>
            <a:r>
              <a:rPr lang="en-US" dirty="0"/>
              <a:t>)</a:t>
            </a:r>
          </a:p>
          <a:p>
            <a:r>
              <a:rPr lang="en-US" dirty="0"/>
              <a:t>Many “portals” are implementing LTI Advantage….</a:t>
            </a:r>
          </a:p>
          <a:p>
            <a:pPr lvl="1"/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899DF5-4BE6-24D4-619C-AB68495C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92" y="5635188"/>
            <a:ext cx="2652584" cy="10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9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82A06A2-EA59-6435-B497-1EE9009F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00" y="0"/>
            <a:ext cx="1163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3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53F77-9CB0-4354-E2CF-DDBD203E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28"/>
            <a:ext cx="12192000" cy="650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1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-32851" y="0"/>
            <a:ext cx="2426208" cy="228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320784" y="4473207"/>
            <a:ext cx="2871216" cy="2384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767328" y="771144"/>
            <a:ext cx="2319528" cy="166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Campus</a:t>
            </a:r>
          </a:p>
          <a:p>
            <a:pPr algn="ctr"/>
            <a:r>
              <a:rPr lang="en-US" sz="2400" dirty="0"/>
              <a:t>Information</a:t>
            </a:r>
          </a:p>
          <a:p>
            <a:pPr algn="ctr"/>
            <a:r>
              <a:rPr lang="en-US" sz="2400" dirty="0"/>
              <a:t>System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767328" y="2435352"/>
            <a:ext cx="2319528" cy="3435096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Blackboard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D2L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….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320784" y="2453640"/>
            <a:ext cx="2450592" cy="263320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6086856" y="3002280"/>
            <a:ext cx="3233928" cy="749808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LTI Advantage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70" y="5275966"/>
            <a:ext cx="2183906" cy="60931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3" y="269578"/>
            <a:ext cx="2250948" cy="2250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08" y="771144"/>
            <a:ext cx="2097024" cy="2097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47" y="4473207"/>
            <a:ext cx="1714500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70" y="3562616"/>
            <a:ext cx="1917219" cy="4155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cxnSp>
        <p:nvCxnSpPr>
          <p:cNvPr id="8" name="Straight Connector 7"/>
          <p:cNvCxnSpPr>
            <a:endCxn id="6" idx="1"/>
          </p:cNvCxnSpPr>
          <p:nvPr/>
        </p:nvCxnSpPr>
        <p:spPr>
          <a:xfrm>
            <a:off x="2180310" y="1642877"/>
            <a:ext cx="1587018" cy="25100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2" idx="3"/>
            <a:endCxn id="6" idx="1"/>
          </p:cNvCxnSpPr>
          <p:nvPr/>
        </p:nvCxnSpPr>
        <p:spPr>
          <a:xfrm flipV="1">
            <a:off x="3451147" y="4152900"/>
            <a:ext cx="316181" cy="11775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18519" y="4113116"/>
            <a:ext cx="2104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Synchronized grades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Synchronized roster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088" y="1532902"/>
            <a:ext cx="2283219" cy="2283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755" y="3523076"/>
            <a:ext cx="2362200" cy="2362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299383" y="2736548"/>
            <a:ext cx="2467945" cy="14342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6" idx="1"/>
          </p:cNvCxnSpPr>
          <p:nvPr/>
        </p:nvCxnSpPr>
        <p:spPr>
          <a:xfrm flipV="1">
            <a:off x="1736647" y="4152900"/>
            <a:ext cx="2030681" cy="2004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C3F3-733D-E748-836E-8641453F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A7A7-025E-6846-BBCC-F98228B3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Sakai Plus makes Sakai an LTI Advantage "Provider"</a:t>
            </a:r>
          </a:p>
          <a:p>
            <a:pPr lvl="1"/>
            <a:r>
              <a:rPr lang="en-US" dirty="0"/>
              <a:t>LTI 1.3 Launch (Receiving)</a:t>
            </a:r>
          </a:p>
          <a:p>
            <a:pPr lvl="1"/>
            <a:r>
              <a:rPr lang="en-US" dirty="0"/>
              <a:t>Names and Roles (NRPS) to retrieve / sync rosters</a:t>
            </a:r>
          </a:p>
          <a:p>
            <a:pPr lvl="1"/>
            <a:r>
              <a:rPr lang="en-US" dirty="0"/>
              <a:t>Assignments and Grades (AGS) to create grade columns and sync scores</a:t>
            </a:r>
          </a:p>
          <a:p>
            <a:pPr lvl="1"/>
            <a:r>
              <a:rPr lang="en-US" dirty="0"/>
              <a:t>Deep Linking to install tool links in the content / modules / rich text editor in the LMS</a:t>
            </a:r>
          </a:p>
          <a:p>
            <a:pPr lvl="1"/>
            <a:r>
              <a:rPr lang="en-US" dirty="0"/>
              <a:t>Dynamic Registration for one-click installs</a:t>
            </a:r>
          </a:p>
          <a:p>
            <a:pPr lvl="1"/>
            <a:r>
              <a:rPr lang="en-US" dirty="0"/>
              <a:t>Canvas one-click JSON install (proprietary but important in the market)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3E9E4F-9E62-E651-53C7-863D1B75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92" y="5635188"/>
            <a:ext cx="2652584" cy="10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504D-9EE1-BD42-919B-DCDFFB2C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A503-B55B-CB4F-97D2-62BDC16C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 "boutique" LMS</a:t>
            </a:r>
          </a:p>
          <a:p>
            <a:pPr lvl="1"/>
            <a:r>
              <a:rPr lang="en-US" dirty="0"/>
              <a:t>Sakai is the best LMS for Learning</a:t>
            </a:r>
          </a:p>
          <a:p>
            <a:pPr lvl="1"/>
            <a:r>
              <a:rPr lang="en-US" dirty="0"/>
              <a:t>Better learner privacy</a:t>
            </a:r>
          </a:p>
          <a:p>
            <a:pPr lvl="1"/>
            <a:r>
              <a:rPr lang="en-US" dirty="0"/>
              <a:t>Engaged community for active faculty</a:t>
            </a:r>
          </a:p>
          <a:p>
            <a:r>
              <a:rPr lang="en-US" dirty="0"/>
              <a:t>Some Sakai tools are well liked and not in other LMS systems</a:t>
            </a:r>
          </a:p>
          <a:p>
            <a:pPr lvl="1"/>
            <a:r>
              <a:rPr lang="en-US" dirty="0" err="1"/>
              <a:t>Samigo</a:t>
            </a:r>
            <a:endParaRPr lang="en-US" dirty="0"/>
          </a:p>
          <a:p>
            <a:pPr lvl="1"/>
            <a:r>
              <a:rPr lang="en-US" dirty="0"/>
              <a:t>Lessons</a:t>
            </a:r>
          </a:p>
          <a:p>
            <a:pPr lvl="1"/>
            <a:r>
              <a:rPr lang="en-US" dirty="0"/>
              <a:t>Roster</a:t>
            </a:r>
          </a:p>
          <a:p>
            <a:pPr lvl="1"/>
            <a:r>
              <a:rPr lang="en-US" dirty="0"/>
              <a:t>Mail Archive</a:t>
            </a:r>
          </a:p>
          <a:p>
            <a:pPr lvl="1"/>
            <a:r>
              <a:rPr lang="en-US" dirty="0" err="1"/>
              <a:t>Postem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F07BBD-7BB5-3033-6D26-33B46B5C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92" y="5635188"/>
            <a:ext cx="2652584" cy="10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7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0D9D0-8501-FF4A-BDB4-C44BB5A0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F920-E67E-2A41-B7EC-955B13A35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a more "cloud-like" experience for IT staff</a:t>
            </a:r>
          </a:p>
          <a:p>
            <a:pPr lvl="1"/>
            <a:r>
              <a:rPr lang="en-US" dirty="0"/>
              <a:t>Easy deploy on AWS – working with AWS EdTech and AWS </a:t>
            </a:r>
            <a:r>
              <a:rPr lang="en-US" dirty="0" err="1"/>
              <a:t>HigherEd</a:t>
            </a:r>
            <a:endParaRPr lang="en-US" dirty="0"/>
          </a:p>
          <a:p>
            <a:pPr lvl="1"/>
            <a:r>
              <a:rPr lang="en-US" dirty="0"/>
              <a:t>Released quarterly</a:t>
            </a:r>
          </a:p>
          <a:p>
            <a:pPr lvl="1"/>
            <a:r>
              <a:rPr lang="en-US" dirty="0"/>
              <a:t>Automatic upgrades</a:t>
            </a:r>
          </a:p>
          <a:p>
            <a:pPr lvl="1"/>
            <a:r>
              <a:rPr lang="en-US" dirty="0"/>
              <a:t>No forking!!!</a:t>
            </a:r>
          </a:p>
          <a:p>
            <a:r>
              <a:rPr lang="en-US" dirty="0"/>
              <a:t>Opportunities / Pricing</a:t>
            </a:r>
          </a:p>
          <a:p>
            <a:pPr lvl="1"/>
            <a:r>
              <a:rPr lang="en-US" dirty="0"/>
              <a:t>Free cloud for experiments provided by </a:t>
            </a:r>
            <a:r>
              <a:rPr lang="en-US" dirty="0" err="1"/>
              <a:t>LearnXP</a:t>
            </a:r>
            <a:endParaRPr lang="en-US" dirty="0"/>
          </a:p>
          <a:p>
            <a:pPr lvl="1"/>
            <a:r>
              <a:rPr lang="en-US" dirty="0"/>
              <a:t>Small cloud provided instance</a:t>
            </a:r>
          </a:p>
          <a:p>
            <a:pPr lvl="1"/>
            <a:r>
              <a:rPr lang="en-US" dirty="0"/>
              <a:t>Run on amazon hardware under university control </a:t>
            </a:r>
          </a:p>
          <a:p>
            <a:pPr lvl="1"/>
            <a:r>
              <a:rPr lang="en-US" dirty="0"/>
              <a:t>On campus hardware / consortia hardware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C91372-296B-FE86-89CA-293EFB07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92" y="5635188"/>
            <a:ext cx="2652584" cy="10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82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49E1-05F8-A925-FE57-DCC020C8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play with / test Sakai+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9F07-22B1-05F9-26C9-C68405A8B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works on nightly</a:t>
            </a:r>
          </a:p>
          <a:p>
            <a:pPr lvl="1"/>
            <a:r>
              <a:rPr lang="en-US" dirty="0"/>
              <a:t>https://trunk-</a:t>
            </a:r>
            <a:r>
              <a:rPr lang="en-US" dirty="0" err="1"/>
              <a:t>mysql.nightly.sakaiproject.org</a:t>
            </a:r>
            <a:r>
              <a:rPr lang="en-US" dirty="0"/>
              <a:t>/portal/</a:t>
            </a:r>
          </a:p>
          <a:p>
            <a:pPr lvl="1"/>
            <a:r>
              <a:rPr lang="en-US" dirty="0"/>
              <a:t>Login as admin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sakaiproject</a:t>
            </a:r>
            <a:r>
              <a:rPr lang="en-US" sz="2400" dirty="0"/>
              <a:t>/</a:t>
            </a:r>
            <a:r>
              <a:rPr lang="en-US" sz="2400" dirty="0" err="1"/>
              <a:t>sakai</a:t>
            </a:r>
            <a:r>
              <a:rPr lang="en-US" sz="2400" dirty="0"/>
              <a:t>/blob/master/plus/docs/</a:t>
            </a:r>
            <a:r>
              <a:rPr lang="en-US" sz="2400" dirty="0" err="1"/>
              <a:t>TESTING.md</a:t>
            </a:r>
            <a:endParaRPr lang="en-US" sz="2400" dirty="0"/>
          </a:p>
          <a:p>
            <a:pPr lvl="1"/>
            <a:r>
              <a:rPr lang="en-US" dirty="0"/>
              <a:t>In 24 hours it resets again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D2172B-DA81-F99E-B3A9-770EA529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92" y="5635188"/>
            <a:ext cx="2652584" cy="10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84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6B4B8F-C089-1321-7ED2-0AE2F4EA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18" y="0"/>
            <a:ext cx="999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357</Words>
  <Application>Microsoft Macintosh PowerPoint</Application>
  <PresentationFormat>Widescreen</PresentationFormat>
  <Paragraphs>63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Big Picture</vt:lpstr>
      <vt:lpstr>Use Cases</vt:lpstr>
      <vt:lpstr>Technical Ideas</vt:lpstr>
      <vt:lpstr>If you want to play with / test Sakai+</vt:lpstr>
      <vt:lpstr>PowerPoint Presentation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Picture</dc:title>
  <dc:creator>Severance, Charles</dc:creator>
  <cp:lastModifiedBy>Severance, Charles</cp:lastModifiedBy>
  <cp:revision>8</cp:revision>
  <dcterms:created xsi:type="dcterms:W3CDTF">2022-11-15T15:51:03Z</dcterms:created>
  <dcterms:modified xsi:type="dcterms:W3CDTF">2022-11-15T17:35:48Z</dcterms:modified>
</cp:coreProperties>
</file>